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6"/>
  </p:notesMasterIdLst>
  <p:sldIdLst>
    <p:sldId id="256" r:id="rId2"/>
    <p:sldId id="286" r:id="rId3"/>
    <p:sldId id="312" r:id="rId4"/>
    <p:sldId id="258" r:id="rId5"/>
    <p:sldId id="259" r:id="rId6"/>
    <p:sldId id="261" r:id="rId7"/>
    <p:sldId id="287" r:id="rId8"/>
    <p:sldId id="262" r:id="rId9"/>
    <p:sldId id="263" r:id="rId10"/>
    <p:sldId id="264" r:id="rId11"/>
    <p:sldId id="267" r:id="rId12"/>
    <p:sldId id="269" r:id="rId13"/>
    <p:sldId id="271" r:id="rId14"/>
    <p:sldId id="275" r:id="rId15"/>
    <p:sldId id="276" r:id="rId16"/>
    <p:sldId id="278" r:id="rId17"/>
    <p:sldId id="281" r:id="rId18"/>
    <p:sldId id="283" r:id="rId19"/>
    <p:sldId id="284" r:id="rId20"/>
    <p:sldId id="285" r:id="rId21"/>
    <p:sldId id="331" r:id="rId22"/>
    <p:sldId id="305" r:id="rId23"/>
    <p:sldId id="306" r:id="rId24"/>
    <p:sldId id="288" r:id="rId25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4" autoAdjust="0"/>
    <p:restoredTop sz="72755" autoAdjust="0"/>
  </p:normalViewPr>
  <p:slideViewPr>
    <p:cSldViewPr snapToGrid="0">
      <p:cViewPr varScale="1">
        <p:scale>
          <a:sx n="71" d="100"/>
          <a:sy n="71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FBC0A24F-4FE8-4899-9C6B-014D0832C3B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78" tIns="46639" rIns="93278" bIns="4663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4F913DAD-3D24-4EA2-ADF4-42DFE1AB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7881" indent="-2914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5970" indent="-2331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2358" indent="-2331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8745" indent="-2331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5134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31521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97910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64296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3E04A5C-AA48-447D-A51C-2974C8E31B0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27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C73D3755-6B2F-A047-94EB-C190FA6C06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FC47338-6FC6-5944-A1D7-020016FF9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2756D12B-6601-AB4E-A14E-63F4A0FC8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79CC7DC-631E-744A-8173-8CDBE6518B7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56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3DAD-3D24-4EA2-ADF4-42DFE1AB01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7881" indent="-2914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5970" indent="-2331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3978" indent="-2331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00365" indent="-2331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6753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33140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99529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65916" indent="-233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CDF1813-41E7-4D06-9FE4-CE0E7BD9DB07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8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3DAD-3D24-4EA2-ADF4-42DFE1AB01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3DAD-3D24-4EA2-ADF4-42DFE1AB01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4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D69E0210-B96E-0842-B92D-4A6F22D4E4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0C492791-2002-C044-A1A5-679554265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4816DDE2-26C2-1D42-9C77-515EF7FBF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CBDD87A-A6BB-2B4E-AFE7-876A2C062B2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41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BE1A9808-88FB-0E4D-A4F8-3BE174EC4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6004AE6D-63DD-9D4F-8EF6-9EFC77F1B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9132FE3E-E51E-E149-B681-3EACB38E6B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31A4E5B-9BC3-B04D-A260-1969721339B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387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C618667C-AD32-BB49-A221-6C39B61F4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D9DB3898-12EF-644A-B981-FD92AB644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3B797EDE-0B3B-F045-9CFA-21DDFF5AF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4078B59-7B60-F445-8112-6BDD046E22A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93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3" y="274638"/>
            <a:ext cx="10968567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42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.ca.gov/safeathom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sarriot@dhs.lacounty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8617-1B2C-4B94-9197-BF9955CA9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Voter Registration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57E0F-0C09-45FC-8456-57B8232A7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30, 2018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2FD9CF04-075E-4C9B-ABFC-23005634B426}"/>
              </a:ext>
            </a:extLst>
          </p:cNvPr>
          <p:cNvGrpSpPr>
            <a:grpSpLocks/>
          </p:cNvGrpSpPr>
          <p:nvPr/>
        </p:nvGrpSpPr>
        <p:grpSpPr bwMode="auto">
          <a:xfrm>
            <a:off x="523508" y="6138863"/>
            <a:ext cx="7673975" cy="719137"/>
            <a:chOff x="891687" y="6094576"/>
            <a:chExt cx="7675457" cy="719850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6E8EDC33-9820-4CC2-BFAD-F64757411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904" y="6248401"/>
              <a:ext cx="1003240" cy="404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3F33D00A-854C-4C89-8FB4-C8DD77C25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117" y="6101802"/>
              <a:ext cx="712624" cy="71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01B3D3C3-0D1E-411E-A058-06E803D2D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" r="4869"/>
            <a:stretch>
              <a:fillRect/>
            </a:stretch>
          </p:blipFill>
          <p:spPr bwMode="auto">
            <a:xfrm>
              <a:off x="891687" y="6248400"/>
              <a:ext cx="1066800" cy="40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21DBAA-318A-4C77-B447-71FC39A88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161" y="6094576"/>
              <a:ext cx="712625" cy="71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8E1ABF3C-6922-417B-9C47-C76042C3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371" y="6101802"/>
              <a:ext cx="487545" cy="71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CA1F8F42-4B7A-4E19-8B0C-D49528375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873" y="6094576"/>
              <a:ext cx="846172" cy="71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8EE7D247-FFB3-4428-88A5-9043BF81A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9" r="18192"/>
            <a:stretch>
              <a:fillRect/>
            </a:stretch>
          </p:blipFill>
          <p:spPr bwMode="auto">
            <a:xfrm>
              <a:off x="6489132" y="6094576"/>
              <a:ext cx="719685" cy="70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004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2D835-F739-428E-845F-DAD05F65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Box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1C32-3FF7-457E-B582-81229CE79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 fontScale="92500"/>
          </a:bodyPr>
          <a:lstStyle/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You must use your legal name. 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 initial for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First name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complete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Middle name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and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Last name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is acceptable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the person normally signs their name in this manner.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Include JR. or SR., II, III, IV, etc., if it is part of the person’s name.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Check Mr., Mrs., or Ms., only if the person chooses one of these designations.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 NOT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 titles such as Dr., Rev., LT., Capt., or Prof.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 NOT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 nicknames.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8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>
            <a:extLst>
              <a:ext uri="{FF2B5EF4-FFF2-40B4-BE49-F238E27FC236}">
                <a16:creationId xmlns:a16="http://schemas.microsoft.com/office/drawing/2014/main" id="{D666CDCD-E908-46F6-81A1-D4AAB70CE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9" y="801211"/>
            <a:ext cx="3847381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Box 3: Identification</a:t>
            </a:r>
          </a:p>
        </p:txBody>
      </p:sp>
      <p:sp>
        <p:nvSpPr>
          <p:cNvPr id="53251" name="Rectangle 17">
            <a:extLst>
              <a:ext uri="{FF2B5EF4-FFF2-40B4-BE49-F238E27FC236}">
                <a16:creationId xmlns:a16="http://schemas.microsoft.com/office/drawing/2014/main" id="{F9E58142-5D48-4167-BD13-75E972400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678" y="1525828"/>
            <a:ext cx="8077200" cy="67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Federal and State law requires a person who registers or re-registers  to vote to provide his/her California Driver’s License or California ID number.</a:t>
            </a:r>
          </a:p>
        </p:txBody>
      </p:sp>
      <p:sp>
        <p:nvSpPr>
          <p:cNvPr id="53252" name="Rectangle 18">
            <a:extLst>
              <a:ext uri="{FF2B5EF4-FFF2-40B4-BE49-F238E27FC236}">
                <a16:creationId xmlns:a16="http://schemas.microsoft.com/office/drawing/2014/main" id="{71AD14B1-501E-4BB2-835B-511A613E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778" y="3124201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No CDL or ID number?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The last </a:t>
            </a:r>
            <a:r>
              <a:rPr lang="en-US" altLang="en-US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4 digits</a:t>
            </a:r>
            <a:r>
              <a:rPr lang="en-US" altLang="en-US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of the Social Security Number are required instead.</a:t>
            </a:r>
          </a:p>
        </p:txBody>
      </p:sp>
      <p:sp>
        <p:nvSpPr>
          <p:cNvPr id="53253" name="Rectangle 19">
            <a:extLst>
              <a:ext uri="{FF2B5EF4-FFF2-40B4-BE49-F238E27FC236}">
                <a16:creationId xmlns:a16="http://schemas.microsoft.com/office/drawing/2014/main" id="{CF9C7610-68F9-489F-B3AC-0E08EE438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378" y="4572001"/>
            <a:ext cx="8305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If none of the above can be provided, the state will assign a unique number for voter registration purposes.</a:t>
            </a:r>
          </a:p>
        </p:txBody>
      </p:sp>
      <p:sp>
        <p:nvSpPr>
          <p:cNvPr id="53254" name="Rectangle 21">
            <a:extLst>
              <a:ext uri="{FF2B5EF4-FFF2-40B4-BE49-F238E27FC236}">
                <a16:creationId xmlns:a16="http://schemas.microsoft.com/office/drawing/2014/main" id="{06A0C723-6150-4A35-B0EC-9C56C92A0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978" y="5334001"/>
            <a:ext cx="8458200" cy="67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Information provided is confidential and will only be used for election purposes and will not be printed on any public reports or printed materials.</a:t>
            </a:r>
          </a:p>
        </p:txBody>
      </p:sp>
      <p:pic>
        <p:nvPicPr>
          <p:cNvPr id="53255" name="Picture 2" descr="New reg.pdf - Adobe Acrobat Pro 2017">
            <a:extLst>
              <a:ext uri="{FF2B5EF4-FFF2-40B4-BE49-F238E27FC236}">
                <a16:creationId xmlns:a16="http://schemas.microsoft.com/office/drawing/2014/main" id="{B4F75F2C-6393-4A22-834C-8A9C44CE2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50586" r="19167" b="42033"/>
          <a:stretch>
            <a:fillRect/>
          </a:stretch>
        </p:blipFill>
        <p:spPr bwMode="auto">
          <a:xfrm>
            <a:off x="4174978" y="2333626"/>
            <a:ext cx="6400800" cy="688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3">
            <a:extLst>
              <a:ext uri="{FF2B5EF4-FFF2-40B4-BE49-F238E27FC236}">
                <a16:creationId xmlns:a16="http://schemas.microsoft.com/office/drawing/2014/main" id="{7019A872-5840-4BBC-9E8F-5ED4097C4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78" y="3770314"/>
            <a:ext cx="6400800" cy="688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Box 5">
            <a:extLst>
              <a:ext uri="{FF2B5EF4-FFF2-40B4-BE49-F238E27FC236}">
                <a16:creationId xmlns:a16="http://schemas.microsoft.com/office/drawing/2014/main" id="{E3CD0485-D4D4-498C-9745-D623131A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028" y="2343150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N1234567</a:t>
            </a:r>
          </a:p>
        </p:txBody>
      </p:sp>
      <p:sp>
        <p:nvSpPr>
          <p:cNvPr id="53258" name="TextBox 7">
            <a:extLst>
              <a:ext uri="{FF2B5EF4-FFF2-40B4-BE49-F238E27FC236}">
                <a16:creationId xmlns:a16="http://schemas.microsoft.com/office/drawing/2014/main" id="{122131E0-509B-415C-9A70-54F83DEA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3829050"/>
            <a:ext cx="30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259" name="TextBox 10">
            <a:extLst>
              <a:ext uri="{FF2B5EF4-FFF2-40B4-BE49-F238E27FC236}">
                <a16:creationId xmlns:a16="http://schemas.microsoft.com/office/drawing/2014/main" id="{E6C3A3DF-2276-4A05-BC5C-9340068B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3833814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53260" name="TextBox 11">
            <a:extLst>
              <a:ext uri="{FF2B5EF4-FFF2-40B4-BE49-F238E27FC236}">
                <a16:creationId xmlns:a16="http://schemas.microsoft.com/office/drawing/2014/main" id="{F3A73353-0842-4DF7-B1A3-319D9BDEE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13" y="3832225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53261" name="TextBox 12">
            <a:extLst>
              <a:ext uri="{FF2B5EF4-FFF2-40B4-BE49-F238E27FC236}">
                <a16:creationId xmlns:a16="http://schemas.microsoft.com/office/drawing/2014/main" id="{7A706F14-43C9-4B36-A89E-CE34B07C0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3832225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478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2">
            <a:extLst>
              <a:ext uri="{FF2B5EF4-FFF2-40B4-BE49-F238E27FC236}">
                <a16:creationId xmlns:a16="http://schemas.microsoft.com/office/drawing/2014/main" id="{5FF082DE-FCA1-4379-97F4-BFBD42AC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1"/>
            <a:ext cx="792003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Box 3: D.O.B. and P.O.B</a:t>
            </a:r>
            <a:r>
              <a:rPr lang="en-US" altLang="en-US" sz="28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5" name="Rectangle 16">
            <a:extLst>
              <a:ext uri="{FF2B5EF4-FFF2-40B4-BE49-F238E27FC236}">
                <a16:creationId xmlns:a16="http://schemas.microsoft.com/office/drawing/2014/main" id="{37216483-F4B3-48CB-8557-7B85F46A0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694" y="1524001"/>
            <a:ext cx="4236907" cy="10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u="sng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Date of birth</a:t>
            </a:r>
          </a:p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Numbers only.</a:t>
            </a:r>
          </a:p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2 digit month, 2 digit day, 2 digit year.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276" name="Rectangle 18">
            <a:extLst>
              <a:ext uri="{FF2B5EF4-FFF2-40B4-BE49-F238E27FC236}">
                <a16:creationId xmlns:a16="http://schemas.microsoft.com/office/drawing/2014/main" id="{DD70C701-3AF2-4740-B2DD-33052CE4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693" y="284956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u="sng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U.S. State or foreign country of birth</a:t>
            </a:r>
          </a:p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U.S. Born: Print the name of the state or territory.</a:t>
            </a:r>
          </a:p>
        </p:txBody>
      </p:sp>
      <p:sp>
        <p:nvSpPr>
          <p:cNvPr id="54277" name="Rectangle 19">
            <a:extLst>
              <a:ext uri="{FF2B5EF4-FFF2-40B4-BE49-F238E27FC236}">
                <a16:creationId xmlns:a16="http://schemas.microsoft.com/office/drawing/2014/main" id="{E798FD93-D0D4-494A-8DB5-C38EAEC8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693" y="4267201"/>
            <a:ext cx="4451350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ja-JP" sz="2000" b="1" u="sng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Foreign Born</a:t>
            </a:r>
            <a:endParaRPr lang="en-US" altLang="ja-JP" sz="1000" b="1" u="sng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Print the name of the country.</a:t>
            </a:r>
            <a:endParaRPr lang="en-US" altLang="ja-JP" sz="1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 not abbreviate the name of the country.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4278" name="Picture 2" descr="New reg.pdf - Adobe Acrobat Pro 2017">
            <a:extLst>
              <a:ext uri="{FF2B5EF4-FFF2-40B4-BE49-F238E27FC236}">
                <a16:creationId xmlns:a16="http://schemas.microsoft.com/office/drawing/2014/main" id="{D05EFE83-09CA-4C78-B21B-1161D147D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44405" r="54530" b="48709"/>
          <a:stretch>
            <a:fillRect/>
          </a:stretch>
        </p:blipFill>
        <p:spPr bwMode="auto">
          <a:xfrm>
            <a:off x="8611527" y="1590676"/>
            <a:ext cx="3124200" cy="893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w reg.pdf - Adobe Acrobat Pro 2017">
            <a:extLst>
              <a:ext uri="{FF2B5EF4-FFF2-40B4-BE49-F238E27FC236}">
                <a16:creationId xmlns:a16="http://schemas.microsoft.com/office/drawing/2014/main" id="{1CC8291F-271B-4415-8EA9-379C2EA2E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56482" r="47882" b="38036"/>
          <a:stretch/>
        </p:blipFill>
        <p:spPr>
          <a:xfrm>
            <a:off x="8241639" y="3108325"/>
            <a:ext cx="3494088" cy="757238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4280" name="TextBox 7">
            <a:extLst>
              <a:ext uri="{FF2B5EF4-FFF2-40B4-BE49-F238E27FC236}">
                <a16:creationId xmlns:a16="http://schemas.microsoft.com/office/drawing/2014/main" id="{A033D5F3-7189-40D6-8B25-EF7809B86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9039" y="330200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CA</a:t>
            </a:r>
          </a:p>
        </p:txBody>
      </p:sp>
      <p:pic>
        <p:nvPicPr>
          <p:cNvPr id="54281" name="Picture 8">
            <a:extLst>
              <a:ext uri="{FF2B5EF4-FFF2-40B4-BE49-F238E27FC236}">
                <a16:creationId xmlns:a16="http://schemas.microsoft.com/office/drawing/2014/main" id="{A73C54B2-1A9D-42A8-A27E-3AEB41FA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39" y="4591051"/>
            <a:ext cx="3570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Box 9">
            <a:extLst>
              <a:ext uri="{FF2B5EF4-FFF2-40B4-BE49-F238E27FC236}">
                <a16:creationId xmlns:a16="http://schemas.microsoft.com/office/drawing/2014/main" id="{30C88E54-EE26-4043-872B-0CBAE2BA6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964" y="4821238"/>
            <a:ext cx="1286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VENEZUELA</a:t>
            </a:r>
          </a:p>
        </p:txBody>
      </p:sp>
      <p:sp>
        <p:nvSpPr>
          <p:cNvPr id="54283" name="TextBox 10">
            <a:extLst>
              <a:ext uri="{FF2B5EF4-FFF2-40B4-BE49-F238E27FC236}">
                <a16:creationId xmlns:a16="http://schemas.microsoft.com/office/drawing/2014/main" id="{A8489F37-285D-4CE1-8EAA-5432EB335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940" y="1792288"/>
            <a:ext cx="309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284" name="TextBox 11">
            <a:extLst>
              <a:ext uri="{FF2B5EF4-FFF2-40B4-BE49-F238E27FC236}">
                <a16:creationId xmlns:a16="http://schemas.microsoft.com/office/drawing/2014/main" id="{862463C9-649E-4348-84BF-AE9B3356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727" y="17907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285" name="TextBox 12">
            <a:extLst>
              <a:ext uri="{FF2B5EF4-FFF2-40B4-BE49-F238E27FC236}">
                <a16:creationId xmlns:a16="http://schemas.microsoft.com/office/drawing/2014/main" id="{A51743AE-5418-42AA-819A-6E212E8B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615" y="1790700"/>
            <a:ext cx="30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54286" name="TextBox 13">
            <a:extLst>
              <a:ext uri="{FF2B5EF4-FFF2-40B4-BE49-F238E27FC236}">
                <a16:creationId xmlns:a16="http://schemas.microsoft.com/office/drawing/2014/main" id="{E1F1FD6B-6E44-4B58-AF16-0F507EC7E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040" y="1790700"/>
            <a:ext cx="30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287" name="TextBox 14">
            <a:extLst>
              <a:ext uri="{FF2B5EF4-FFF2-40B4-BE49-F238E27FC236}">
                <a16:creationId xmlns:a16="http://schemas.microsoft.com/office/drawing/2014/main" id="{05D506F0-1109-4FDD-B295-252B8DAA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077" y="1795464"/>
            <a:ext cx="309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4288" name="TextBox 15">
            <a:extLst>
              <a:ext uri="{FF2B5EF4-FFF2-40B4-BE49-F238E27FC236}">
                <a16:creationId xmlns:a16="http://schemas.microsoft.com/office/drawing/2014/main" id="{3092EC0D-4F3C-415F-89E2-75EC813A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215" y="1795464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9</a:t>
            </a:r>
          </a:p>
        </p:txBody>
      </p:sp>
      <p:sp>
        <p:nvSpPr>
          <p:cNvPr id="54289" name="TextBox 16">
            <a:extLst>
              <a:ext uri="{FF2B5EF4-FFF2-40B4-BE49-F238E27FC236}">
                <a16:creationId xmlns:a16="http://schemas.microsoft.com/office/drawing/2014/main" id="{A586816D-B494-48BF-948F-B0DDE1167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765" y="1795464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7</a:t>
            </a:r>
          </a:p>
        </p:txBody>
      </p:sp>
      <p:sp>
        <p:nvSpPr>
          <p:cNvPr id="54290" name="TextBox 17">
            <a:extLst>
              <a:ext uri="{FF2B5EF4-FFF2-40B4-BE49-F238E27FC236}">
                <a16:creationId xmlns:a16="http://schemas.microsoft.com/office/drawing/2014/main" id="{6FD168C9-310E-4A09-8794-22AFDBE4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427" y="1790700"/>
            <a:ext cx="30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367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A221D568-80C8-44B3-AE48-4387C4BEC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3" y="2501901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br>
              <a:rPr lang="en-GB" altLang="en-US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</a:br>
            <a:br>
              <a:rPr lang="en-GB" altLang="en-US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altLang="en-US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59E19EA7-D428-4605-BBFC-43F9A99E778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133600" y="414339"/>
            <a:ext cx="3354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A9B07D2D-C003-444A-B92D-867C2195D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693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5301" name="Text Box 15">
            <a:extLst>
              <a:ext uri="{FF2B5EF4-FFF2-40B4-BE49-F238E27FC236}">
                <a16:creationId xmlns:a16="http://schemas.microsoft.com/office/drawing/2014/main" id="{CDAC61A7-59BC-4BFA-8632-A81AA8467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8976"/>
            <a:ext cx="81534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Box 4: Home Address</a:t>
            </a:r>
          </a:p>
        </p:txBody>
      </p:sp>
      <p:sp>
        <p:nvSpPr>
          <p:cNvPr id="55303" name="Rectangle 22">
            <a:extLst>
              <a:ext uri="{FF2B5EF4-FFF2-40B4-BE49-F238E27FC236}">
                <a16:creationId xmlns:a16="http://schemas.microsoft.com/office/drawing/2014/main" id="{58B4D1B3-BB11-45E8-AF55-B61D8347A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866" y="1412875"/>
            <a:ext cx="7924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00"/>
                </a:solidFill>
                <a:latin typeface="Lucida Sans" panose="020B0602030504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Print house number, street name, city,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zip</a:t>
            </a:r>
            <a:r>
              <a:rPr lang="en-US" altLang="en-US" sz="2000" b="1" dirty="0">
                <a:solidFill>
                  <a:srgbClr val="000000"/>
                </a:solidFill>
                <a:latin typeface="Lucida Sans" panose="020B0602030504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code and county. </a:t>
            </a:r>
          </a:p>
        </p:txBody>
      </p:sp>
      <p:sp>
        <p:nvSpPr>
          <p:cNvPr id="55304" name="Rectangle 27">
            <a:extLst>
              <a:ext uri="{FF2B5EF4-FFF2-40B4-BE49-F238E27FC236}">
                <a16:creationId xmlns:a16="http://schemas.microsoft.com/office/drawing/2014/main" id="{EB600273-91CD-42AB-A7C3-6603A3FA4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391" y="2057400"/>
            <a:ext cx="7924800" cy="301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177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Recommendations: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Use numerals (Example: 1st St., 25th Ave.).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Street direction abbreviation (N., S., E., W.) EXCEPT when the word is part of the street name 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Abbreviate street designations (St., Ave., Pl.). 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Apartment number, trailer space number, slip or berth number if person resides on a boat 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Use authorized abbreviations for street designations except when they are part of the street name (Example: Laurel </a:t>
            </a:r>
            <a:r>
              <a:rPr lang="en-US" altLang="en-US" sz="1900" b="1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Canyon</a:t>
            </a:r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Bl., </a:t>
            </a:r>
            <a:r>
              <a:rPr lang="en-US" altLang="en-US" sz="1900" b="1" u="sng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not</a:t>
            </a:r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Laurel </a:t>
            </a:r>
            <a:r>
              <a:rPr lang="en-US" altLang="en-US" sz="1900" b="1" i="1" dirty="0" err="1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Cyn</a:t>
            </a:r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Bl.). </a:t>
            </a: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Do not abbreviate the county name.</a:t>
            </a:r>
            <a:endParaRPr lang="en-US" altLang="en-US" sz="1900" b="1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5305" name="Rectangle 28">
            <a:extLst>
              <a:ext uri="{FF2B5EF4-FFF2-40B4-BE49-F238E27FC236}">
                <a16:creationId xmlns:a16="http://schemas.microsoft.com/office/drawing/2014/main" id="{4EDDB9A7-6D53-4997-81B8-1E96850A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791" y="5715001"/>
            <a:ext cx="5005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NOTE: P.O. Box as a home address are NOT ACCEPTED.</a:t>
            </a:r>
          </a:p>
        </p:txBody>
      </p:sp>
    </p:spTree>
    <p:extLst>
      <p:ext uri="{BB962C8B-B14F-4D97-AF65-F5344CB8AC3E}">
        <p14:creationId xmlns:p14="http://schemas.microsoft.com/office/powerpoint/2010/main" val="62176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2D835-F739-428E-845F-DAD05F65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Box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1C32-3FF7-457E-B582-81229CE79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721" y="2526526"/>
            <a:ext cx="9238521" cy="3563377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altLang="en-US" sz="1600" b="1" dirty="0">
              <a:solidFill>
                <a:srgbClr val="000000"/>
              </a:solidFill>
              <a:latin typeface="Myriad Pro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box 4 is completed, box 5 must be completed as well</a:t>
            </a:r>
            <a:endParaRPr lang="en-US" altLang="en-US" sz="1600" b="1" dirty="0">
              <a:solidFill>
                <a:srgbClr val="000000"/>
              </a:solidFill>
              <a:latin typeface="Myriad Pro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Homeless Population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A person does not need to have an address that includes a house number and street name in order to register to vote.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Indicate a description of the location of their residence using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1400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cross streets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1400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landmarks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1400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other information to pinpoint where the person lives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Literacy &amp; Writing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No literacy requirement. If a citizen cannot read or write in any language, they may be assisted in completing a VRC.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altLang="en-US" sz="1600" b="1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Domestic Violence Victims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  <a:hlinkClick r:id="rId2"/>
              </a:rPr>
              <a:t>Safe At Home</a:t>
            </a:r>
            <a:r>
              <a:rPr lang="en-US" altLang="en-US" sz="1400" dirty="0">
                <a:solidFill>
                  <a:srgbClr val="000000"/>
                </a:solidFill>
                <a:latin typeface="Myriad Pro"/>
                <a:ea typeface="SimSun" panose="02010600030101010101" pitchFamily="2" charset="-122"/>
                <a:cs typeface="Arial" panose="020B0604020202020204" pitchFamily="34" charset="0"/>
              </a:rPr>
              <a:t> program in California protects you and offers alternative registration option.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9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FC5F-B88F-4AF9-868C-CC17B963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-100"/>
              <a:t>Box 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05B927-C806-4CB1-AE96-AE1B3C63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1694283"/>
            <a:ext cx="3585891" cy="5120640"/>
          </a:xfrm>
        </p:spPr>
        <p:txBody>
          <a:bodyPr>
            <a:normAutofit/>
          </a:bodyPr>
          <a:lstStyle/>
          <a:p>
            <a:r>
              <a:rPr lang="en-US" altLang="en-US" sz="17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Permanent Vote-by-Mail</a:t>
            </a:r>
          </a:p>
          <a:p>
            <a:pPr marL="0" indent="0">
              <a:buNone/>
            </a:pPr>
            <a:endParaRPr lang="en-US" altLang="en-US" sz="17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SimSun" panose="02010600030101010101" pitchFamily="2" charset="-122"/>
                <a:cs typeface="Arial" panose="020B0604020202020204" pitchFamily="34" charset="0"/>
              </a:rPr>
              <a:t>Everyone is eligible to request VBM ballot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SimSun" panose="02010600030101010101" pitchFamily="2" charset="-122"/>
                <a:cs typeface="Arial" panose="020B0604020202020204" pitchFamily="34" charset="0"/>
              </a:rPr>
              <a:t>Become a permanent VBM voter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SimSun" panose="02010600030101010101" pitchFamily="2" charset="-122"/>
                <a:cs typeface="Arial" panose="020B0604020202020204" pitchFamily="34" charset="0"/>
              </a:rPr>
              <a:t>Automatically receive a vote-by-mail ballot for each election.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SimSun" panose="02010600030101010101" pitchFamily="2" charset="-122"/>
                <a:cs typeface="Arial" panose="020B0604020202020204" pitchFamily="34" charset="0"/>
              </a:rPr>
              <a:t>Offers convenience and flexibility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SimSun" panose="02010600030101010101" pitchFamily="2" charset="-122"/>
                <a:cs typeface="Arial" panose="020B0604020202020204" pitchFamily="34" charset="0"/>
              </a:rPr>
              <a:t>You can choose to still take VBM ballot to a polling place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SimSun" panose="02010600030101010101" pitchFamily="2" charset="-122"/>
                <a:cs typeface="Arial" panose="020B0604020202020204" pitchFamily="34" charset="0"/>
              </a:rPr>
              <a:t>Note: If you do not participate in 4 (four) consecutive elections, you will be removed from the VBM list. </a:t>
            </a:r>
          </a:p>
          <a:p>
            <a:endParaRPr lang="en-US" altLang="en-US" sz="17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altLang="en-US" sz="17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altLang="en-US" sz="17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altLang="en-US" sz="17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altLang="en-US" sz="17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1700" dirty="0"/>
          </a:p>
        </p:txBody>
      </p:sp>
      <p:pic>
        <p:nvPicPr>
          <p:cNvPr id="12" name="Picture 2" descr="New reg.pdf - Adobe Acrobat Pro 2017">
            <a:extLst>
              <a:ext uri="{FF2B5EF4-FFF2-40B4-BE49-F238E27FC236}">
                <a16:creationId xmlns:a16="http://schemas.microsoft.com/office/drawing/2014/main" id="{A7B19121-1700-4FEF-8E11-BCD4C5B0D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33131" r="50446" b="55602"/>
          <a:stretch>
            <a:fillRect/>
          </a:stretch>
        </p:blipFill>
        <p:spPr bwMode="auto">
          <a:xfrm>
            <a:off x="7818120" y="3020007"/>
            <a:ext cx="3474720" cy="8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6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2">
            <a:extLst>
              <a:ext uri="{FF2B5EF4-FFF2-40B4-BE49-F238E27FC236}">
                <a16:creationId xmlns:a16="http://schemas.microsoft.com/office/drawing/2014/main" id="{22D94339-8FB1-48E1-8E2A-95668DD5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6529"/>
            <a:ext cx="9769447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Box 8 : Political Party 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Preference</a:t>
            </a:r>
          </a:p>
        </p:txBody>
      </p:sp>
      <p:sp>
        <p:nvSpPr>
          <p:cNvPr id="58372" name="AutoShape 22">
            <a:extLst>
              <a:ext uri="{FF2B5EF4-FFF2-40B4-BE49-F238E27FC236}">
                <a16:creationId xmlns:a16="http://schemas.microsoft.com/office/drawing/2014/main" id="{C8468B85-EE67-4CA2-A06C-D6C20EDBAD5F}"/>
              </a:ext>
            </a:extLst>
          </p:cNvPr>
          <p:cNvSpPr>
            <a:spLocks/>
          </p:cNvSpPr>
          <p:nvPr/>
        </p:nvSpPr>
        <p:spPr bwMode="auto">
          <a:xfrm>
            <a:off x="8402127" y="3949699"/>
            <a:ext cx="1541254" cy="1260655"/>
          </a:xfrm>
          <a:prstGeom prst="accentCallout2">
            <a:avLst>
              <a:gd name="adj1" fmla="val 12500"/>
              <a:gd name="adj2" fmla="val -5000"/>
              <a:gd name="adj3" fmla="val 12500"/>
              <a:gd name="adj4" fmla="val -27083"/>
              <a:gd name="adj5" fmla="val 39831"/>
              <a:gd name="adj6" fmla="val -6286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0" rIns="91429" bIns="4571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“No” Party Preference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8373" name="Rectangle 24">
            <a:extLst>
              <a:ext uri="{FF2B5EF4-FFF2-40B4-BE49-F238E27FC236}">
                <a16:creationId xmlns:a16="http://schemas.microsoft.com/office/drawing/2014/main" id="{992989CD-6F8A-46DA-8181-8818B5474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791201"/>
            <a:ext cx="45958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SUGGEST A POLITICAL PARTY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4" name="AutoShape 22">
            <a:extLst>
              <a:ext uri="{FF2B5EF4-FFF2-40B4-BE49-F238E27FC236}">
                <a16:creationId xmlns:a16="http://schemas.microsoft.com/office/drawing/2014/main" id="{4F9DC431-78D9-4481-9492-5E238BE2F5D2}"/>
              </a:ext>
            </a:extLst>
          </p:cNvPr>
          <p:cNvSpPr>
            <a:spLocks/>
          </p:cNvSpPr>
          <p:nvPr/>
        </p:nvSpPr>
        <p:spPr bwMode="auto">
          <a:xfrm>
            <a:off x="8402128" y="2058988"/>
            <a:ext cx="2113472" cy="990600"/>
          </a:xfrm>
          <a:prstGeom prst="accentCallout2">
            <a:avLst>
              <a:gd name="adj1" fmla="val 11537"/>
              <a:gd name="adj2" fmla="val -2856"/>
              <a:gd name="adj3" fmla="val 11537"/>
              <a:gd name="adj4" fmla="val -24583"/>
              <a:gd name="adj5" fmla="val 57824"/>
              <a:gd name="adj6" fmla="val -4490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0" rIns="91429" bIns="4571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YES”:  Check the box for political party of choice.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Only One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8375" name="Picture 2" descr="New reg.pdf - Adobe Acrobat Pro 2017">
            <a:extLst>
              <a:ext uri="{FF2B5EF4-FFF2-40B4-BE49-F238E27FC236}">
                <a16:creationId xmlns:a16="http://schemas.microsoft.com/office/drawing/2014/main" id="{F814C4FC-008A-49B8-AB54-3FC8CDE4D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1851" r="57500" b="17249"/>
          <a:stretch>
            <a:fillRect/>
          </a:stretch>
        </p:blipFill>
        <p:spPr bwMode="auto">
          <a:xfrm>
            <a:off x="3600091" y="1190318"/>
            <a:ext cx="3825095" cy="39436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7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3305-F32D-439A-9AA3-09DDE8E6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Box 10:</a:t>
            </a:r>
            <a:br>
              <a:rPr lang="en-US" dirty="0"/>
            </a:br>
            <a:r>
              <a:rPr lang="en-US" dirty="0"/>
              <a:t>Declaration &amp;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4096-2FF2-4E41-B1EB-ECDB8F69C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Registrant should:</a:t>
            </a: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Review for completeness </a:t>
            </a: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Ensure all information is accurate</a:t>
            </a: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Read the declaration </a:t>
            </a: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Sign</a:t>
            </a: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Enter the date using numbers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     only (MM/DD/YY)</a:t>
            </a:r>
          </a:p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Registrant may sign in their primary language, only if all their legal documents are signed as such.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form2.pdf - Adobe Acrobat Reader DC">
            <a:extLst>
              <a:ext uri="{FF2B5EF4-FFF2-40B4-BE49-F238E27FC236}">
                <a16:creationId xmlns:a16="http://schemas.microsoft.com/office/drawing/2014/main" id="{809D6F8B-5DA7-47BD-B434-DC97A6EAAF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47244" r="19167" b="29240"/>
          <a:stretch>
            <a:fillRect/>
          </a:stretch>
        </p:blipFill>
        <p:spPr bwMode="auto">
          <a:xfrm>
            <a:off x="7818438" y="1187246"/>
            <a:ext cx="3475037" cy="15412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C9D6EA-048F-4C40-AF94-B09257BA2940}"/>
              </a:ext>
            </a:extLst>
          </p:cNvPr>
          <p:cNvSpPr/>
          <p:nvPr/>
        </p:nvSpPr>
        <p:spPr>
          <a:xfrm flipH="1">
            <a:off x="8155858" y="2005781"/>
            <a:ext cx="3583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Mistral" panose="03090702030407020403" pitchFamily="66" charset="0"/>
              </a:rPr>
              <a:t>John Voter                     </a:t>
            </a:r>
            <a:r>
              <a:rPr lang="en-US" altLang="en-US" sz="2000" dirty="0">
                <a:latin typeface="Mistral" panose="03090702030407020403" pitchFamily="66" charset="0"/>
              </a:rPr>
              <a:t> 03  15   18</a:t>
            </a:r>
          </a:p>
        </p:txBody>
      </p:sp>
    </p:spTree>
    <p:extLst>
      <p:ext uri="{BB962C8B-B14F-4D97-AF65-F5344CB8AC3E}">
        <p14:creationId xmlns:p14="http://schemas.microsoft.com/office/powerpoint/2010/main" val="332123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>
            <a:extLst>
              <a:ext uri="{FF2B5EF4-FFF2-40B4-BE49-F238E27FC236}">
                <a16:creationId xmlns:a16="http://schemas.microsoft.com/office/drawing/2014/main" id="{E2F47440-549F-4738-8270-A7134E452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>
              <a:solidFill>
                <a:srgbClr val="000000"/>
              </a:solidFill>
              <a:latin typeface="Garamond" panose="020204040303010108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0419" name="Text Box 15">
            <a:extLst>
              <a:ext uri="{FF2B5EF4-FFF2-40B4-BE49-F238E27FC236}">
                <a16:creationId xmlns:a16="http://schemas.microsoft.com/office/drawing/2014/main" id="{B1019F66-EB6A-4E31-8128-EF8FB1BA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260" y="609601"/>
            <a:ext cx="9310777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Box 10 : Signature </a:t>
            </a:r>
          </a:p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Assistance</a:t>
            </a:r>
          </a:p>
        </p:txBody>
      </p:sp>
      <p:sp>
        <p:nvSpPr>
          <p:cNvPr id="60420" name="Rectangle 16">
            <a:extLst>
              <a:ext uri="{FF2B5EF4-FFF2-40B4-BE49-F238E27FC236}">
                <a16:creationId xmlns:a16="http://schemas.microsoft.com/office/drawing/2014/main" id="{BA93412F-AE90-4D0C-8AFA-4E4E669A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905" y="1447800"/>
            <a:ext cx="726128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If the person cannot sign his</a:t>
            </a:r>
            <a:r>
              <a:rPr lang="en-US" altLang="ja-JP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/her name and requires assistance, have the person make an </a:t>
            </a:r>
            <a:r>
              <a:rPr lang="en-US" altLang="ja-JP" sz="19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“X”</a:t>
            </a:r>
            <a:r>
              <a:rPr lang="en-US" altLang="ja-JP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instead of signing.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45000"/>
              </a:lnSpc>
            </a:pPr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You as the person assisting will: Place brackets around the </a:t>
            </a:r>
            <a:r>
              <a:rPr lang="en-US" altLang="ja-JP" sz="19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“X”</a:t>
            </a:r>
          </a:p>
          <a:p>
            <a:pPr eaLnBrk="1" hangingPunct="1">
              <a:lnSpc>
                <a:spcPct val="25000"/>
              </a:lnSpc>
            </a:pPr>
            <a:endParaRPr lang="en-US" altLang="ja-JP" sz="1900" b="1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Print the word “Their” above the </a:t>
            </a:r>
            <a:r>
              <a:rPr lang="en-US" altLang="ja-JP" sz="19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“X”</a:t>
            </a:r>
          </a:p>
          <a:p>
            <a:pPr eaLnBrk="1" hangingPunct="1">
              <a:lnSpc>
                <a:spcPct val="25000"/>
              </a:lnSpc>
            </a:pPr>
            <a:endParaRPr lang="en-US" altLang="ja-JP" sz="1900" b="1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Print the word “Mark” below the </a:t>
            </a:r>
            <a:r>
              <a:rPr lang="en-US" altLang="ja-JP" sz="19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“X”</a:t>
            </a:r>
          </a:p>
          <a:p>
            <a:pPr eaLnBrk="1" hangingPunct="1">
              <a:lnSpc>
                <a:spcPct val="25000"/>
              </a:lnSpc>
            </a:pPr>
            <a:endParaRPr lang="en-US" altLang="ja-JP" sz="1900" b="1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Print the first and middle name (or initial) of the person on the left side of the </a:t>
            </a:r>
            <a:r>
              <a:rPr lang="en-US" altLang="ja-JP" sz="19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“X”</a:t>
            </a:r>
            <a:r>
              <a:rPr lang="en-US" altLang="ja-JP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and the last name on the right side enter the date using numbers only (</a:t>
            </a:r>
            <a:r>
              <a:rPr lang="en-US" altLang="ja-JP" sz="19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mm/</a:t>
            </a:r>
            <a:r>
              <a:rPr lang="en-US" altLang="ja-JP" sz="1900" b="1" dirty="0" err="1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dd</a:t>
            </a:r>
            <a:r>
              <a:rPr lang="en-US" altLang="ja-JP" sz="19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en-US" altLang="ja-JP" sz="1900" b="1" dirty="0" err="1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yy</a:t>
            </a:r>
            <a:r>
              <a:rPr lang="en-US" altLang="ja-JP" sz="19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en-US" sz="1600" b="1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0421" name="Picture 2" descr="form2.pdf - Adobe Acrobat Reader DC">
            <a:extLst>
              <a:ext uri="{FF2B5EF4-FFF2-40B4-BE49-F238E27FC236}">
                <a16:creationId xmlns:a16="http://schemas.microsoft.com/office/drawing/2014/main" id="{7DAE50CE-9FB0-4541-98D6-DF40BE44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47823" r="19167" b="29337"/>
          <a:stretch>
            <a:fillRect/>
          </a:stretch>
        </p:blipFill>
        <p:spPr bwMode="auto">
          <a:xfrm>
            <a:off x="3795713" y="2205037"/>
            <a:ext cx="6705600" cy="1730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Content Placeholder 4">
            <a:extLst>
              <a:ext uri="{FF2B5EF4-FFF2-40B4-BE49-F238E27FC236}">
                <a16:creationId xmlns:a16="http://schemas.microsoft.com/office/drawing/2014/main" id="{8BABD0F1-6014-427C-97F5-9D8E22D63804}"/>
              </a:ext>
            </a:extLst>
          </p:cNvPr>
          <p:cNvSpPr>
            <a:spLocks noGrp="1" noChangeArrowheads="1"/>
          </p:cNvSpPr>
          <p:nvPr>
            <p:ph/>
          </p:nvPr>
        </p:nvSpPr>
        <p:spPr bwMode="auto">
          <a:xfrm>
            <a:off x="4030555" y="3249196"/>
            <a:ext cx="3422667" cy="6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dirty="0"/>
              <a:t>    John ( X ) Voter</a:t>
            </a:r>
          </a:p>
        </p:txBody>
      </p:sp>
      <p:sp>
        <p:nvSpPr>
          <p:cNvPr id="60423" name="TextBox 5">
            <a:extLst>
              <a:ext uri="{FF2B5EF4-FFF2-40B4-BE49-F238E27FC236}">
                <a16:creationId xmlns:a16="http://schemas.microsoft.com/office/drawing/2014/main" id="{296E4D60-8173-42DF-A049-A8D7651C6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034" y="3070225"/>
            <a:ext cx="1069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Their</a:t>
            </a:r>
          </a:p>
        </p:txBody>
      </p:sp>
      <p:sp>
        <p:nvSpPr>
          <p:cNvPr id="60424" name="TextBox 6">
            <a:extLst>
              <a:ext uri="{FF2B5EF4-FFF2-40B4-BE49-F238E27FC236}">
                <a16:creationId xmlns:a16="http://schemas.microsoft.com/office/drawing/2014/main" id="{FC044417-F387-47A6-B9F7-78E9B7F8E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748" y="3505678"/>
            <a:ext cx="31899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Mark</a:t>
            </a:r>
          </a:p>
        </p:txBody>
      </p:sp>
      <p:sp>
        <p:nvSpPr>
          <p:cNvPr id="60425" name="TextBox 7">
            <a:extLst>
              <a:ext uri="{FF2B5EF4-FFF2-40B4-BE49-F238E27FC236}">
                <a16:creationId xmlns:a16="http://schemas.microsoft.com/office/drawing/2014/main" id="{92BF4423-4982-41F6-984E-629AB161C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166" y="3289300"/>
            <a:ext cx="16332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05     18     18</a:t>
            </a:r>
          </a:p>
        </p:txBody>
      </p:sp>
    </p:spTree>
    <p:extLst>
      <p:ext uri="{BB962C8B-B14F-4D97-AF65-F5344CB8AC3E}">
        <p14:creationId xmlns:p14="http://schemas.microsoft.com/office/powerpoint/2010/main" val="26067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30E94B5-6B03-4C6D-A886-D92083B3E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B8231-6339-4326-9EE6-D2F78558E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7974"/>
            <a:ext cx="11707367" cy="2538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4FC5F-B88F-4AF9-868C-CC17B963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908245"/>
            <a:ext cx="10210862" cy="13262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Box 10: Receipt</a:t>
            </a:r>
          </a:p>
        </p:txBody>
      </p:sp>
      <p:pic>
        <p:nvPicPr>
          <p:cNvPr id="10" name="Picture 2" descr="img-180730125718-0001.pdf - Adobe Acrobat Reader DC">
            <a:extLst>
              <a:ext uri="{FF2B5EF4-FFF2-40B4-BE49-F238E27FC236}">
                <a16:creationId xmlns:a16="http://schemas.microsoft.com/office/drawing/2014/main" id="{232BFFBE-4560-45C9-8150-EE433C972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2398" r="18332" b="64185"/>
          <a:stretch>
            <a:fillRect/>
          </a:stretch>
        </p:blipFill>
        <p:spPr bwMode="auto">
          <a:xfrm>
            <a:off x="947649" y="859615"/>
            <a:ext cx="10759717" cy="2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52425" y="1039813"/>
            <a:ext cx="2905125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/>
              <a:t>Board of Supervisors Motions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3683000" y="1336676"/>
            <a:ext cx="69850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altLang="en-US" sz="2500" b="1" u="sng" dirty="0"/>
              <a:t>February 2018 motion</a:t>
            </a:r>
            <a:r>
              <a:rPr lang="en-US" altLang="en-US" sz="2500" b="1" dirty="0"/>
              <a:t> </a:t>
            </a:r>
            <a:r>
              <a:rPr lang="en-US" altLang="en-US" sz="2500" dirty="0"/>
              <a:t>to develop </a:t>
            </a:r>
            <a:r>
              <a:rPr lang="en-US" altLang="en-US" sz="2500" b="1" u="sng" dirty="0">
                <a:solidFill>
                  <a:srgbClr val="FF0000"/>
                </a:solidFill>
              </a:rPr>
              <a:t>Countywide plan</a:t>
            </a:r>
            <a:r>
              <a:rPr lang="en-US" altLang="en-US" sz="2500" dirty="0"/>
              <a:t> for voter education and registration of eligible justice-involved people</a:t>
            </a:r>
          </a:p>
          <a:p>
            <a:r>
              <a:rPr lang="en-US" altLang="en-US" sz="2500" dirty="0"/>
              <a:t>June 2018 response recommended a variety of efforts to increase voter registration for justice-involved people </a:t>
            </a:r>
          </a:p>
          <a:p>
            <a:r>
              <a:rPr lang="en-US" altLang="en-US" sz="2500" b="1" u="sng" dirty="0"/>
              <a:t>July 2018 motion</a:t>
            </a:r>
            <a:r>
              <a:rPr lang="en-US" altLang="en-US" sz="2500" dirty="0"/>
              <a:t> to create </a:t>
            </a:r>
            <a:r>
              <a:rPr lang="en-US" altLang="en-US" sz="2500" b="1" u="sng" dirty="0">
                <a:solidFill>
                  <a:srgbClr val="FF0000"/>
                </a:solidFill>
              </a:rPr>
              <a:t>taskforce</a:t>
            </a:r>
            <a:r>
              <a:rPr lang="en-US" altLang="en-US" sz="2500" b="1" dirty="0"/>
              <a:t> </a:t>
            </a:r>
            <a:r>
              <a:rPr lang="en-US" altLang="en-US" sz="2500" dirty="0"/>
              <a:t>whose primary focus is to offer voter registration and education to justice-involved populations</a:t>
            </a:r>
          </a:p>
          <a:p>
            <a:pPr lvl="1"/>
            <a:r>
              <a:rPr lang="en-US" altLang="en-US" sz="2500" i="1" dirty="0"/>
              <a:t>Especially those on probation/post-release community supervision</a:t>
            </a:r>
          </a:p>
          <a:p>
            <a:pPr marL="182880" lvl="1">
              <a:spcBef>
                <a:spcPts val="1200"/>
              </a:spcBef>
            </a:pPr>
            <a:r>
              <a:rPr lang="en-US" altLang="en-US" sz="2500" b="1" u="sng" dirty="0"/>
              <a:t>September 2018 Taskforce </a:t>
            </a:r>
            <a:r>
              <a:rPr lang="en-US" altLang="en-US" sz="2500" dirty="0"/>
              <a:t>launches </a:t>
            </a:r>
            <a:r>
              <a:rPr lang="en-US" altLang="en-US" sz="2500" b="1" u="sng" dirty="0">
                <a:solidFill>
                  <a:srgbClr val="FF0000"/>
                </a:solidFill>
              </a:rPr>
              <a:t>LA Free the Vote campaign</a:t>
            </a:r>
          </a:p>
          <a:p>
            <a:pPr marL="502920" lvl="1" indent="0">
              <a:buNone/>
            </a:pPr>
            <a:endParaRPr lang="en-US" altLang="en-US" sz="2500" i="1" dirty="0"/>
          </a:p>
          <a:p>
            <a:pPr lvl="1"/>
            <a:endParaRPr lang="en-US" altLang="en-US" sz="2500" i="1" dirty="0"/>
          </a:p>
        </p:txBody>
      </p:sp>
      <p:pic>
        <p:nvPicPr>
          <p:cNvPr id="20484" name="Picture 6" descr="LA County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26121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02E5C5-B29B-6049-A01B-90975BDD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28" y="3912404"/>
            <a:ext cx="2441717" cy="19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1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2D835-F739-428E-845F-DAD05F65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Final Check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1C32-3FF7-457E-B582-81229CE79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721" y="2526526"/>
            <a:ext cx="9238521" cy="3563377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altLang="en-US" sz="1600" b="1" dirty="0">
              <a:solidFill>
                <a:srgbClr val="000000"/>
              </a:solidFill>
              <a:latin typeface="Myriad Pro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Make sure registration form has (at minimum): </a:t>
            </a:r>
          </a:p>
          <a:p>
            <a:pPr>
              <a:defRPr/>
            </a:pPr>
            <a:r>
              <a:rPr lang="en-US" sz="2400" dirty="0"/>
              <a:t>Name </a:t>
            </a:r>
            <a:r>
              <a:rPr lang="en-US" sz="2400" dirty="0">
                <a:solidFill>
                  <a:srgbClr val="FF0000"/>
                </a:solidFill>
              </a:rPr>
              <a:t>(Box 2)</a:t>
            </a:r>
          </a:p>
          <a:p>
            <a:pPr>
              <a:defRPr/>
            </a:pPr>
            <a:r>
              <a:rPr lang="en-US" sz="2400" dirty="0"/>
              <a:t>Date &amp; Location of Birth </a:t>
            </a:r>
            <a:r>
              <a:rPr lang="en-US" sz="2400" dirty="0">
                <a:solidFill>
                  <a:srgbClr val="FF0000"/>
                </a:solidFill>
              </a:rPr>
              <a:t>(Box 3)</a:t>
            </a:r>
          </a:p>
          <a:p>
            <a:pPr>
              <a:defRPr/>
            </a:pPr>
            <a:r>
              <a:rPr lang="en-US" sz="2400" dirty="0"/>
              <a:t>Address </a:t>
            </a:r>
            <a:r>
              <a:rPr lang="en-US" sz="2400" dirty="0">
                <a:solidFill>
                  <a:srgbClr val="FF0000"/>
                </a:solidFill>
              </a:rPr>
              <a:t>(Box 4)</a:t>
            </a:r>
          </a:p>
          <a:p>
            <a:pPr>
              <a:defRPr/>
            </a:pPr>
            <a:r>
              <a:rPr lang="en-US" sz="2400" dirty="0"/>
              <a:t>Political Party </a:t>
            </a:r>
            <a:r>
              <a:rPr lang="en-US" sz="2400" dirty="0">
                <a:solidFill>
                  <a:srgbClr val="FF0000"/>
                </a:solidFill>
              </a:rPr>
              <a:t>(Box 8)</a:t>
            </a:r>
          </a:p>
          <a:p>
            <a:pPr>
              <a:defRPr/>
            </a:pPr>
            <a:r>
              <a:rPr lang="en-US" sz="2400" dirty="0"/>
              <a:t>Signature </a:t>
            </a:r>
            <a:r>
              <a:rPr lang="en-US" sz="2400" dirty="0">
                <a:solidFill>
                  <a:srgbClr val="FF0000"/>
                </a:solidFill>
              </a:rPr>
              <a:t>(Box 10)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4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A2EA0929-5D2F-4F4E-A94D-1AF3DA56B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u="sng"/>
              <a:t>Submitting Registration Forms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70A7C14F-3EC3-41BC-BFC8-B264DB0CA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You have three (3) days to turn in VRCs</a:t>
            </a:r>
          </a:p>
          <a:p>
            <a:pPr>
              <a:defRPr/>
            </a:pPr>
            <a:r>
              <a:rPr lang="en-US" altLang="en-US" dirty="0"/>
              <a:t>If a person accepts a completed card from a voter, that card must be returned within three (3) days of receiving it (excluding Saturdays, Sundays and state holidays)</a:t>
            </a:r>
          </a:p>
          <a:p>
            <a:pPr>
              <a:defRPr/>
            </a:pPr>
            <a:r>
              <a:rPr lang="en-US" altLang="en-US" dirty="0"/>
              <a:t>The card may be returned either: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US" altLang="en-US" sz="2000" dirty="0"/>
              <a:t>in person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US" altLang="en-US" sz="2000" dirty="0"/>
              <a:t>to the county elections official 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US" altLang="en-US" sz="2000" dirty="0"/>
              <a:t>to the Secretary of State 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US" altLang="en-US" sz="2000" dirty="0"/>
              <a:t>before the close of registration, whichever is earlier.</a:t>
            </a:r>
          </a:p>
          <a:p>
            <a:pPr marL="514350" indent="-514350">
              <a:buFont typeface="+mj-lt"/>
              <a:buAutoNum type="alphaLcParenR"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137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7">
            <a:extLst>
              <a:ext uri="{FF2B5EF4-FFF2-40B4-BE49-F238E27FC236}">
                <a16:creationId xmlns:a16="http://schemas.microsoft.com/office/drawing/2014/main" id="{8A758DE3-FF9C-E846-A37D-BBBF8E8F9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itle 1">
            <a:extLst>
              <a:ext uri="{FF2B5EF4-FFF2-40B4-BE49-F238E27FC236}">
                <a16:creationId xmlns:a16="http://schemas.microsoft.com/office/drawing/2014/main" id="{BC0E308F-DCBE-9E49-B9CC-19E34E62160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2286000"/>
            <a:ext cx="54864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b="1"/>
              <a:t>Requesting Voter Registration Materials</a:t>
            </a:r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CCD66D-67F6-1C4D-823E-D20BB91F8217}"/>
              </a:ext>
            </a:extLst>
          </p:cNvPr>
          <p:cNvSpPr/>
          <p:nvPr/>
        </p:nvSpPr>
        <p:spPr>
          <a:xfrm>
            <a:off x="1730830" y="3244333"/>
            <a:ext cx="8049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/>
              <a:t>Requesting Voter Registration Materials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85010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1">
            <a:extLst>
              <a:ext uri="{FF2B5EF4-FFF2-40B4-BE49-F238E27FC236}">
                <a16:creationId xmlns:a16="http://schemas.microsoft.com/office/drawing/2014/main" id="{2D28A137-001E-C34A-B0E8-769D51261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6"/>
          <a:stretch/>
        </p:blipFill>
        <p:spPr bwMode="auto">
          <a:xfrm>
            <a:off x="1585510" y="509285"/>
            <a:ext cx="9151938" cy="332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31219"/>
            <a:ext cx="9213448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2000" b="1" dirty="0" err="1"/>
              <a:t>Harnell</a:t>
            </a:r>
            <a:r>
              <a:rPr lang="en-US" sz="2000" b="1" dirty="0"/>
              <a:t> Harper				</a:t>
            </a:r>
            <a:r>
              <a:rPr lang="en-US" sz="2000" b="1" dirty="0" err="1"/>
              <a:t>Harnell</a:t>
            </a:r>
            <a:r>
              <a:rPr lang="en-US" sz="2000" b="1" dirty="0"/>
              <a:t> Harper			RR/CC Norwalk</a:t>
            </a:r>
            <a:br>
              <a:rPr lang="en-US" sz="2000" b="1" dirty="0"/>
            </a:br>
            <a:r>
              <a:rPr lang="en-US" b="1" dirty="0"/>
              <a:t>hharper@rrcc</a:t>
            </a:r>
            <a:r>
              <a:rPr lang="en-US" b="1"/>
              <a:t>.lacounty</a:t>
            </a:r>
            <a:r>
              <a:rPr lang="en-US" b="1" dirty="0"/>
              <a:t>.gov</a:t>
            </a:r>
            <a:r>
              <a:rPr lang="en-US" sz="2000" b="1" dirty="0"/>
              <a:t>	562 462 2364			12400 Imperial Hwy</a:t>
            </a:r>
          </a:p>
          <a:p>
            <a:r>
              <a:rPr lang="en-US" sz="2000" b="1" dirty="0"/>
              <a:t>													Norwalk, CA 90650</a:t>
            </a:r>
          </a:p>
          <a:p>
            <a:r>
              <a:rPr lang="en-US" sz="2000" b="1" dirty="0"/>
              <a:t>													3</a:t>
            </a:r>
            <a:r>
              <a:rPr lang="en-US" sz="2000" b="1" baseline="30000" dirty="0"/>
              <a:t>rd</a:t>
            </a:r>
            <a:r>
              <a:rPr lang="en-US" sz="2000" b="1" dirty="0"/>
              <a:t> floor room 3002</a:t>
            </a:r>
          </a:p>
        </p:txBody>
      </p:sp>
    </p:spTree>
    <p:extLst>
      <p:ext uri="{BB962C8B-B14F-4D97-AF65-F5344CB8AC3E}">
        <p14:creationId xmlns:p14="http://schemas.microsoft.com/office/powerpoint/2010/main" val="224659972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C8A6-BAB8-7D43-A10E-4CDA553B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the LA Free the Vote Campaign?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B659-C938-B141-9EED-302A131EF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Contact Jessica Sarriot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Email: </a:t>
            </a:r>
            <a:r>
              <a:rPr lang="en-US" sz="3600" dirty="0">
                <a:solidFill>
                  <a:schemeClr val="tx1"/>
                </a:solidFill>
                <a:hlinkClick r:id="rId2"/>
              </a:rPr>
              <a:t>Jsarriot@dhs.lacounty.gov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US" sz="3600" i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3600" i="1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6756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8">
            <a:extLst>
              <a:ext uri="{FF2B5EF4-FFF2-40B4-BE49-F238E27FC236}">
                <a16:creationId xmlns:a16="http://schemas.microsoft.com/office/drawing/2014/main" id="{63283CA9-B246-6146-9529-FE48A73D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1951"/>
            <a:ext cx="91440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40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66342F1-2B95-480F-B955-2458274DF0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61973" y="933539"/>
            <a:ext cx="1736851" cy="2038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/>
              <a:t>Goals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589C7E3-BC9F-41D3-9C42-934615F74A1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0" y="1828800"/>
            <a:ext cx="5562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00" dirty="0"/>
              <a:t>Enhance voting opportunities for every eligible American.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dirty="0"/>
              <a:t>Remove discrimination in the voting process.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dirty="0"/>
              <a:t>Increase voter registration in disenfranchised communities.</a:t>
            </a:r>
          </a:p>
        </p:txBody>
      </p:sp>
      <p:pic>
        <p:nvPicPr>
          <p:cNvPr id="17412" name="Picture 4" descr="NVRA-PPT-04.png">
            <a:extLst>
              <a:ext uri="{FF2B5EF4-FFF2-40B4-BE49-F238E27FC236}">
                <a16:creationId xmlns:a16="http://schemas.microsoft.com/office/drawing/2014/main" id="{56B47A0E-76BA-4AD6-BD30-C33AD1D97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64388" r="6551"/>
          <a:stretch>
            <a:fillRect/>
          </a:stretch>
        </p:blipFill>
        <p:spPr bwMode="auto">
          <a:xfrm>
            <a:off x="474662" y="3382994"/>
            <a:ext cx="25352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 descr="NVRA-PPT-04.png">
            <a:extLst>
              <a:ext uri="{FF2B5EF4-FFF2-40B4-BE49-F238E27FC236}">
                <a16:creationId xmlns:a16="http://schemas.microsoft.com/office/drawing/2014/main" id="{FF37D77B-A699-4521-8522-B52CE7B52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8" t="8032" r="5363" b="43054"/>
          <a:stretch>
            <a:fillRect/>
          </a:stretch>
        </p:blipFill>
        <p:spPr bwMode="auto">
          <a:xfrm>
            <a:off x="1081177" y="1708031"/>
            <a:ext cx="882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NVRA-PPT-04.png">
            <a:extLst>
              <a:ext uri="{FF2B5EF4-FFF2-40B4-BE49-F238E27FC236}">
                <a16:creationId xmlns:a16="http://schemas.microsoft.com/office/drawing/2014/main" id="{5A11DC4F-06E1-4C40-BF84-CE101DA4D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r="36363" b="35526"/>
          <a:stretch>
            <a:fillRect/>
          </a:stretch>
        </p:blipFill>
        <p:spPr bwMode="auto">
          <a:xfrm>
            <a:off x="789781" y="4461295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99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D0E9-8CDC-46AC-A999-4F4A306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ACA9B-E837-4BCE-A771-D414F8E3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In accordance with California state law: </a:t>
            </a:r>
          </a:p>
          <a:p>
            <a:pPr lvl="1">
              <a:defRPr/>
            </a:pPr>
            <a:r>
              <a:rPr lang="en-US" sz="2400" b="1" dirty="0"/>
              <a:t>Most people in county jails can vote*</a:t>
            </a:r>
          </a:p>
          <a:p>
            <a:pPr lvl="1">
              <a:defRPr/>
            </a:pPr>
            <a:r>
              <a:rPr lang="en-US" sz="2400" b="1" dirty="0"/>
              <a:t>People on probation/post-release community supervision can vote</a:t>
            </a:r>
          </a:p>
          <a:p>
            <a:pPr lvl="1">
              <a:defRPr/>
            </a:pPr>
            <a:r>
              <a:rPr lang="en-US" sz="2400" b="1" dirty="0"/>
              <a:t>Cannot vote if incarcerated in state prison or on state parole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/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1" dirty="0"/>
              <a:t>* </a:t>
            </a:r>
            <a:r>
              <a:rPr lang="en-US" sz="1800" dirty="0"/>
              <a:t>With exception of those in county jail because of a parole violation or who have been convicted and sentenced of a felony and are awaiting to be transferred to a federal or state prison.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F8D0-D258-4D1E-ADCE-53EE1598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&amp; Don’ts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0C970-2061-4D68-A86E-241CBE687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43BCD-6EF0-4341-88DA-51975AD34C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Blue or Black Ink</a:t>
            </a:r>
          </a:p>
          <a:p>
            <a:r>
              <a:rPr lang="en-US" dirty="0"/>
              <a:t>Encourage to register, even if they think they have already</a:t>
            </a:r>
          </a:p>
          <a:p>
            <a:r>
              <a:rPr lang="en-US" dirty="0"/>
              <a:t>Verify that all boxes have been completely filled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DE520-6ECB-4C00-B721-BDFA26F3B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DON’T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593C0-568A-4ECC-8941-BFF60C0B8A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 pencil</a:t>
            </a:r>
          </a:p>
          <a:p>
            <a:r>
              <a:rPr lang="en-US" dirty="0"/>
              <a:t>Make corrections</a:t>
            </a:r>
          </a:p>
          <a:p>
            <a:r>
              <a:rPr lang="en-US" dirty="0"/>
              <a:t>Predate Registration Forms</a:t>
            </a:r>
          </a:p>
          <a:p>
            <a:r>
              <a:rPr lang="en-US" dirty="0"/>
              <a:t>Refuse anyone a registration form</a:t>
            </a:r>
          </a:p>
          <a:p>
            <a:r>
              <a:rPr lang="en-US" dirty="0"/>
              <a:t>Sway or suggest political party preference</a:t>
            </a:r>
          </a:p>
        </p:txBody>
      </p:sp>
    </p:spTree>
    <p:extLst>
      <p:ext uri="{BB962C8B-B14F-4D97-AF65-F5344CB8AC3E}">
        <p14:creationId xmlns:p14="http://schemas.microsoft.com/office/powerpoint/2010/main" val="151405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NVRA-PP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8" t="36137" r="14870" b="16882"/>
          <a:stretch>
            <a:fillRect/>
          </a:stretch>
        </p:blipFill>
        <p:spPr bwMode="auto">
          <a:xfrm>
            <a:off x="1029620" y="2128837"/>
            <a:ext cx="147002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NVRA-PP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36137" r="49864" b="16882"/>
          <a:stretch>
            <a:fillRect/>
          </a:stretch>
        </p:blipFill>
        <p:spPr bwMode="auto">
          <a:xfrm>
            <a:off x="926433" y="4363457"/>
            <a:ext cx="16764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itle 1"/>
          <p:cNvSpPr>
            <a:spLocks noGrp="1"/>
          </p:cNvSpPr>
          <p:nvPr>
            <p:ph type="title"/>
          </p:nvPr>
        </p:nvSpPr>
        <p:spPr bwMode="auto">
          <a:xfrm>
            <a:off x="731923" y="889836"/>
            <a:ext cx="2322094" cy="44040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1" dirty="0"/>
              <a:t>Voter Eligibility</a:t>
            </a:r>
          </a:p>
        </p:txBody>
      </p:sp>
      <p:sp>
        <p:nvSpPr>
          <p:cNvPr id="43013" name="Content Placeholder 2"/>
          <p:cNvSpPr>
            <a:spLocks noGrp="1"/>
          </p:cNvSpPr>
          <p:nvPr>
            <p:ph idx="1"/>
          </p:nvPr>
        </p:nvSpPr>
        <p:spPr bwMode="auto">
          <a:xfrm>
            <a:off x="3505200" y="1447800"/>
            <a:ext cx="6781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You do not screen for voter eligibility.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dirty="0"/>
              <a:t>County elections office will screen and reject applications from ineligible individuals.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dirty="0"/>
              <a:t>Citizenship concerns? You can say, “You must be an American citizen 18 years old or older to vote.”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2800" dirty="0"/>
          </a:p>
          <a:p>
            <a:pPr lvl="1">
              <a:spcAft>
                <a:spcPts val="6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368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0461-6BDA-479C-83BF-FAB2E667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110D2-E5A8-4C8F-BA08-8096C9257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Filling out the form</a:t>
            </a:r>
          </a:p>
        </p:txBody>
      </p:sp>
    </p:spTree>
    <p:extLst>
      <p:ext uri="{BB962C8B-B14F-4D97-AF65-F5344CB8AC3E}">
        <p14:creationId xmlns:p14="http://schemas.microsoft.com/office/powerpoint/2010/main" val="90412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4FC5F-B88F-4AF9-868C-CC17B963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Box 1</a:t>
            </a:r>
          </a:p>
        </p:txBody>
      </p:sp>
      <p:pic>
        <p:nvPicPr>
          <p:cNvPr id="4" name="Picture 10" descr="Box 1.pdf - Adobe Acrobat Reader DC">
            <a:extLst>
              <a:ext uri="{FF2B5EF4-FFF2-40B4-BE49-F238E27FC236}">
                <a16:creationId xmlns:a16="http://schemas.microsoft.com/office/drawing/2014/main" id="{D9422157-3C37-4271-BA54-841E0AAC4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49593" r="20992" b="38010"/>
          <a:stretch>
            <a:fillRect/>
          </a:stretch>
        </p:blipFill>
        <p:spPr bwMode="auto">
          <a:xfrm>
            <a:off x="1069847" y="1716076"/>
            <a:ext cx="10637520" cy="109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0434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1609</TotalTime>
  <Words>1198</Words>
  <Application>Microsoft Office PowerPoint</Application>
  <PresentationFormat>Widescreen</PresentationFormat>
  <Paragraphs>188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ゴシック</vt:lpstr>
      <vt:lpstr>MS PGothic</vt:lpstr>
      <vt:lpstr>SimSun</vt:lpstr>
      <vt:lpstr>Arial</vt:lpstr>
      <vt:lpstr>Calibri</vt:lpstr>
      <vt:lpstr>Corbel</vt:lpstr>
      <vt:lpstr>Garamond</vt:lpstr>
      <vt:lpstr>Lucida Sans</vt:lpstr>
      <vt:lpstr>Mistral</vt:lpstr>
      <vt:lpstr>Myriad Pro</vt:lpstr>
      <vt:lpstr>Times New Roman</vt:lpstr>
      <vt:lpstr>Wingdings 2</vt:lpstr>
      <vt:lpstr>Frame</vt:lpstr>
      <vt:lpstr>Voter Registration</vt:lpstr>
      <vt:lpstr>Board of Supervisors Motions</vt:lpstr>
      <vt:lpstr>PowerPoint Presentation</vt:lpstr>
      <vt:lpstr>Goals</vt:lpstr>
      <vt:lpstr>Who Can Vote?</vt:lpstr>
      <vt:lpstr>Do’s &amp; Don’ts</vt:lpstr>
      <vt:lpstr>Voter Eligibility</vt:lpstr>
      <vt:lpstr>Voter Registration</vt:lpstr>
      <vt:lpstr>Box 1</vt:lpstr>
      <vt:lpstr>Box 2</vt:lpstr>
      <vt:lpstr>PowerPoint Presentation</vt:lpstr>
      <vt:lpstr>PowerPoint Presentation</vt:lpstr>
      <vt:lpstr>PowerPoint Presentation</vt:lpstr>
      <vt:lpstr>Box 4</vt:lpstr>
      <vt:lpstr>Box 7</vt:lpstr>
      <vt:lpstr>PowerPoint Presentation</vt:lpstr>
      <vt:lpstr>Box 10: Declaration &amp; Signature</vt:lpstr>
      <vt:lpstr>PowerPoint Presentation</vt:lpstr>
      <vt:lpstr>Box 10: Receipt</vt:lpstr>
      <vt:lpstr>Final Check</vt:lpstr>
      <vt:lpstr>Submitting Registration Forms</vt:lpstr>
      <vt:lpstr>Requesting Voter Registration Materials</vt:lpstr>
      <vt:lpstr>PowerPoint Presentation</vt:lpstr>
      <vt:lpstr>Questions about the LA Free the Vote Campaign?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Registration</dc:title>
  <dc:creator>Dystinee Scott</dc:creator>
  <cp:lastModifiedBy>Jessica Sarriot</cp:lastModifiedBy>
  <cp:revision>24</cp:revision>
  <cp:lastPrinted>2018-10-10T21:46:11Z</cp:lastPrinted>
  <dcterms:created xsi:type="dcterms:W3CDTF">2018-08-28T15:35:47Z</dcterms:created>
  <dcterms:modified xsi:type="dcterms:W3CDTF">2019-03-28T20:55:00Z</dcterms:modified>
</cp:coreProperties>
</file>